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8" r:id="rId1"/>
  </p:sldMasterIdLst>
  <p:notesMasterIdLst>
    <p:notesMasterId r:id="rId53"/>
  </p:notesMasterIdLst>
  <p:sldIdLst>
    <p:sldId id="256" r:id="rId2"/>
    <p:sldId id="392" r:id="rId3"/>
    <p:sldId id="337" r:id="rId4"/>
    <p:sldId id="340" r:id="rId5"/>
    <p:sldId id="357" r:id="rId6"/>
    <p:sldId id="338" r:id="rId7"/>
    <p:sldId id="345" r:id="rId8"/>
    <p:sldId id="359" r:id="rId9"/>
    <p:sldId id="348" r:id="rId10"/>
    <p:sldId id="350" r:id="rId11"/>
    <p:sldId id="351" r:id="rId12"/>
    <p:sldId id="353" r:id="rId13"/>
    <p:sldId id="358" r:id="rId14"/>
    <p:sldId id="352" r:id="rId15"/>
    <p:sldId id="355" r:id="rId16"/>
    <p:sldId id="349" r:id="rId17"/>
    <p:sldId id="361" r:id="rId18"/>
    <p:sldId id="360" r:id="rId19"/>
    <p:sldId id="330" r:id="rId20"/>
    <p:sldId id="336" r:id="rId21"/>
    <p:sldId id="363" r:id="rId22"/>
    <p:sldId id="346" r:id="rId23"/>
    <p:sldId id="342" r:id="rId24"/>
    <p:sldId id="374" r:id="rId25"/>
    <p:sldId id="375" r:id="rId26"/>
    <p:sldId id="376" r:id="rId27"/>
    <p:sldId id="377" r:id="rId28"/>
    <p:sldId id="388" r:id="rId29"/>
    <p:sldId id="364" r:id="rId30"/>
    <p:sldId id="365" r:id="rId31"/>
    <p:sldId id="389" r:id="rId32"/>
    <p:sldId id="378" r:id="rId33"/>
    <p:sldId id="390" r:id="rId34"/>
    <p:sldId id="380" r:id="rId35"/>
    <p:sldId id="391" r:id="rId36"/>
    <p:sldId id="382" r:id="rId37"/>
    <p:sldId id="383" r:id="rId38"/>
    <p:sldId id="384" r:id="rId39"/>
    <p:sldId id="385" r:id="rId40"/>
    <p:sldId id="386" r:id="rId41"/>
    <p:sldId id="387" r:id="rId42"/>
    <p:sldId id="381" r:id="rId43"/>
    <p:sldId id="366" r:id="rId44"/>
    <p:sldId id="368" r:id="rId45"/>
    <p:sldId id="369" r:id="rId46"/>
    <p:sldId id="370" r:id="rId47"/>
    <p:sldId id="371" r:id="rId48"/>
    <p:sldId id="372" r:id="rId49"/>
    <p:sldId id="373" r:id="rId50"/>
    <p:sldId id="325" r:id="rId51"/>
    <p:sldId id="30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 varScale="1">
        <p:scale>
          <a:sx n="94" d="100"/>
          <a:sy n="94" d="100"/>
        </p:scale>
        <p:origin x="576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BBDB3-FA40-425D-9FD4-256533B56255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04C4-F75C-4071-A07A-E26E4A59F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5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06A6-B332-43BA-A164-E51FC5395952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5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AF4D-429E-4641-98AC-142564055F72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0550-0A45-4EC4-84B2-A4D4543EC8C5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B62C-8C3B-44D6-BD8A-3C872F921AE4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7554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53FD-0A7F-4C69-88A4-817EC960A7C5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FBB8-ACF9-4884-B4CF-54CCD5840E7C}" type="datetime1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6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737A-6905-46FA-A2FE-77C9805F671C}" type="datetime1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5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D015-4205-4D88-915C-B2E3A3784D6A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3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78C3-B6D1-4B3E-B5B9-03F5CE2499B9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7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F5EB-E7C1-4802-9A21-20807988D56A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ACDC0-DB14-48CD-9AC2-1A532E1B403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D5FE-4F0B-41BA-8D98-76EDAFF5787E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3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57C1F-81BA-4FAE-98E1-3A66C9559B05}" type="datetime1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15A4-C359-420F-9FAD-A04DA80ACA2B}" type="datetime1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30302-EA3D-4DD0-97B2-6A37B3A43983}" type="datetime1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86D26-0BBC-4BB1-ABF3-A2627A500B00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3AF02-E532-4A94-9DC6-1B6771D85A7C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25349E-9EE6-4B20-B1CB-4FF6B0B05F5F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jpg"/><Relationship Id="rId7" Type="http://schemas.openxmlformats.org/officeDocument/2006/relationships/image" Target="../media/image27.wmf"/><Relationship Id="rId12" Type="http://schemas.openxmlformats.org/officeDocument/2006/relationships/image" Target="../media/image25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26.wmf"/><Relationship Id="rId10" Type="http://schemas.openxmlformats.org/officeDocument/2006/relationships/image" Target="../media/image28.w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ubshr07/HITEC_Codes/tree/main/Dimensionality%20Reduc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rouplens/movielens-20m-datase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rawford/20-newsgroup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datasets/catalog/cifar1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samiraalipour/gene-expression-omnibus-geo-dataset-gse6808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protobioengineering/mit-bih-arrhythmia-database-modern-202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4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4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ubshr07/HITEC_Codes/tree/main/Dimensionality%20Reductio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oddrationale/mnist-in-csv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jessicali9530/lfw-datase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uruchiarora/yahoo-finance-dataset-2018-2023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ahin333/tcgaluad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aa/noaa-u-s-climatic-normal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s://www.youtube.com/watch?v=MsERVcx0Qg8&amp;list=PL22egh3ok4cOZY6C9Fo8BaPttt_PVnl-b&amp;ab_channel=TheDiaryOfACE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50" y="729060"/>
            <a:ext cx="4602985" cy="14211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8CFDD-B803-3DAD-AC09-69E8B2FD199B}"/>
              </a:ext>
            </a:extLst>
          </p:cNvPr>
          <p:cNvSpPr txBox="1"/>
          <p:nvPr/>
        </p:nvSpPr>
        <p:spPr>
          <a:xfrm>
            <a:off x="0" y="288524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u="none" strike="noStrike" baseline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CS-429   Introduction to Data Science</a:t>
            </a:r>
            <a:endParaRPr lang="en-US" sz="40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65854-A3A2-C6A0-2628-FC766AF80971}"/>
              </a:ext>
            </a:extLst>
          </p:cNvPr>
          <p:cNvSpPr txBox="1"/>
          <p:nvPr/>
        </p:nvSpPr>
        <p:spPr>
          <a:xfrm>
            <a:off x="0" y="4342902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 Decomposition (SVD) and </a:t>
            </a:r>
          </a:p>
          <a:p>
            <a:pPr algn="ctr"/>
            <a:r>
              <a:rPr lang="en-US" sz="32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0A8A6-BA3D-EDFE-0157-014DA5A0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98868-6A28-EF56-E731-AC71D8C34D2D}"/>
              </a:ext>
            </a:extLst>
          </p:cNvPr>
          <p:cNvSpPr txBox="1"/>
          <p:nvPr/>
        </p:nvSpPr>
        <p:spPr>
          <a:xfrm>
            <a:off x="471054" y="5657671"/>
            <a:ext cx="1124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Mubashir Iqbal</a:t>
            </a:r>
          </a:p>
          <a:p>
            <a:pPr algn="r"/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 in Computer Science Department</a:t>
            </a:r>
          </a:p>
          <a:p>
            <a:pPr algn="r"/>
            <a:r>
              <a:rPr lang="en-US" sz="2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HITEC University Taxila</a:t>
            </a:r>
          </a:p>
        </p:txBody>
      </p:sp>
    </p:spTree>
    <p:extLst>
      <p:ext uri="{BB962C8B-B14F-4D97-AF65-F5344CB8AC3E}">
        <p14:creationId xmlns:p14="http://schemas.microsoft.com/office/powerpoint/2010/main" val="339232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714B6-AC53-A779-C925-646E11E3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1F35B5-A756-D810-FBEF-F1D2DCFA120E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Inverse of a 3x3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B9A01-23A1-DF68-3E76-10CD61E8A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786CC3D-76E3-ECD8-504A-BF017EF0C9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00434A-1FDF-0BD0-BDAB-20F05C983B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10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22912-7085-0331-5804-04BD2618F148}"/>
              </a:ext>
            </a:extLst>
          </p:cNvPr>
          <p:cNvSpPr txBox="1"/>
          <p:nvPr/>
        </p:nvSpPr>
        <p:spPr>
          <a:xfrm>
            <a:off x="510596" y="1203314"/>
            <a:ext cx="11404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inverse of a 3x3 square matrix 𝐴: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Determinant: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If </a:t>
            </a:r>
            <a:r>
              <a:rPr lang="en-US" sz="2800" b="1" noProof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det(𝐴)=0, the matrix is not invertible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Cofactor Matrix: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Compute the determinant of each 2x2 minor of </a:t>
            </a:r>
            <a:r>
              <a:rPr lang="en-US" sz="2800" b="1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signs (+/-) based on the position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matrix.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Adjoint: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Transpose of the cofactor matrix.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Inverse: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4B343-8132-F05F-4123-1A51835F422D}"/>
                  </a:ext>
                </a:extLst>
              </p:cNvPr>
              <p:cNvSpPr txBox="1"/>
              <p:nvPr/>
            </p:nvSpPr>
            <p:spPr>
              <a:xfrm>
                <a:off x="2933698" y="5328699"/>
                <a:ext cx="6096000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noProof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1" i="0" noProof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 noProof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0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noProof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noProof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0" noProof="0">
                              <a:latin typeface="Cambria Math" panose="02040503050406030204" pitchFamily="18" charset="0"/>
                            </a:rPr>
                            <m:t>𝐝𝐞𝐭</m:t>
                          </m:r>
                          <m:d>
                            <m:dPr>
                              <m:ctrlPr>
                                <a:rPr lang="en-US" sz="2400" b="1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noProof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den>
                      </m:f>
                      <m:r>
                        <a:rPr lang="en-US" sz="2400" b="1" i="0" noProof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noProof="0">
                          <a:latin typeface="Cambria Math" panose="02040503050406030204" pitchFamily="18" charset="0"/>
                        </a:rPr>
                        <m:t>𝒂𝒅𝒋</m:t>
                      </m:r>
                      <m:d>
                        <m:dPr>
                          <m:ctrlPr>
                            <a:rPr lang="en-US" sz="2400" b="1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noProof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1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noProof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noProof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𝒂𝒅𝒋</m:t>
                          </m:r>
                          <m:d>
                            <m:dPr>
                              <m:ctrlPr>
                                <a:rPr lang="en-US" sz="2400" b="1" i="1" noProof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noProof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r>
                            <a:rPr lang="en-US" sz="2400" b="1" noProof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𝐝𝐞𝐭</m:t>
                          </m:r>
                          <m:d>
                            <m:dPr>
                              <m:ctrlPr>
                                <a:rPr lang="en-US" sz="2400" b="1" i="1" noProof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noProof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b="1" noProof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4B343-8132-F05F-4123-1A51835F4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698" y="5328699"/>
                <a:ext cx="6096000" cy="861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467521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3B5C4-D52D-BE90-7719-98C7E245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4C724-1960-9040-CF7B-76FD70B7EE45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Inverse of a 3x3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137B6-AC35-6991-0BC9-4A17AA323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381C9E-42D5-94ED-D1F9-2056FEC7B2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7969CC-FDBC-CA56-B460-6AE68A4F3E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11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A1369-88EA-D4BB-5CE6-0B4CB9584488}"/>
              </a:ext>
            </a:extLst>
          </p:cNvPr>
          <p:cNvSpPr txBox="1"/>
          <p:nvPr/>
        </p:nvSpPr>
        <p:spPr>
          <a:xfrm>
            <a:off x="510596" y="1203314"/>
            <a:ext cx="11404313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matrix 𝐴:</a:t>
            </a:r>
          </a:p>
          <a:p>
            <a:pPr algn="just"/>
            <a:endParaRPr lang="en-US" sz="11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Determinant: If </a:t>
            </a:r>
            <a:r>
              <a:rPr lang="en-US" sz="2800" b="1" noProof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det(𝐴)=0, the matrix is not invertible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F500955-2F5F-7E33-E85B-3F50F60D7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467859"/>
              </p:ext>
            </p:extLst>
          </p:nvPr>
        </p:nvGraphicFramePr>
        <p:xfrm>
          <a:off x="4342823" y="990973"/>
          <a:ext cx="1753177" cy="133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440" imgH="685800" progId="Equation.DSMT4">
                  <p:embed/>
                </p:oleObj>
              </mc:Choice>
              <mc:Fallback>
                <p:oleObj name="Equation" r:id="rId3" imgW="90144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2823" y="990973"/>
                        <a:ext cx="1753177" cy="133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451C908C-4CFF-B5CC-84BD-5959EB1E82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463159"/>
              </p:ext>
            </p:extLst>
          </p:nvPr>
        </p:nvGraphicFramePr>
        <p:xfrm>
          <a:off x="2879725" y="3014663"/>
          <a:ext cx="6978650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90840" imgH="1143000" progId="Equation.DSMT4">
                  <p:embed/>
                </p:oleObj>
              </mc:Choice>
              <mc:Fallback>
                <p:oleObj name="Equation" r:id="rId5" imgW="339084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79725" y="3014663"/>
                        <a:ext cx="6978650" cy="2352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887734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37082-FBE6-3AFC-A3E6-37E28FBEB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7E925-59D5-4514-F306-6A5F0D3C16D8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Inverse of a 3x3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85616-DD1A-5AE1-CB0C-B4485D263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F9A7BB-84D6-796D-74BA-0943BFD2F5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C489D-F7AC-E237-AF09-1DBFB78913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12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42F8E-52E1-4152-ED29-94879F8ED7DD}"/>
              </a:ext>
            </a:extLst>
          </p:cNvPr>
          <p:cNvSpPr txBox="1"/>
          <p:nvPr/>
        </p:nvSpPr>
        <p:spPr>
          <a:xfrm>
            <a:off x="510596" y="1203314"/>
            <a:ext cx="114043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matrix 𝐴: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Cofactor Matrix: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8381A93-A52E-989A-9F57-966D9DA151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376500"/>
              </p:ext>
            </p:extLst>
          </p:nvPr>
        </p:nvGraphicFramePr>
        <p:xfrm>
          <a:off x="4342823" y="990973"/>
          <a:ext cx="1753177" cy="133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440" imgH="685800" progId="Equation.DSMT4">
                  <p:embed/>
                </p:oleObj>
              </mc:Choice>
              <mc:Fallback>
                <p:oleObj name="Equation" r:id="rId3" imgW="901440" imgH="6858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F500955-2F5F-7E33-E85B-3F50F60D78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2823" y="990973"/>
                        <a:ext cx="1753177" cy="133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14016C-CFD9-3BCD-0B8A-1778CF31B5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115186"/>
              </p:ext>
            </p:extLst>
          </p:nvPr>
        </p:nvGraphicFramePr>
        <p:xfrm>
          <a:off x="3689350" y="2857500"/>
          <a:ext cx="6719888" cy="335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30440" imgH="2158920" progId="Equation.DSMT4">
                  <p:embed/>
                </p:oleObj>
              </mc:Choice>
              <mc:Fallback>
                <p:oleObj name="Equation" r:id="rId5" imgW="4330440" imgH="215892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88381A93-A52E-989A-9F57-966D9DA15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9350" y="2857500"/>
                        <a:ext cx="6719888" cy="335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0793598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00306-CD47-8390-6E4B-F9AD3ACD8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EE4C3-D014-54D0-536D-40A823958AC5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Inverse of a 3x3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DB254-A629-4EB0-4954-8DFCCF17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4BB33FC-C556-5670-EE2E-40FCC1D1D4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9E395-3E5C-E30A-C42C-2E1FC9917E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13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31DB1-2DCD-55F6-2FA8-70F5BCF41496}"/>
              </a:ext>
            </a:extLst>
          </p:cNvPr>
          <p:cNvSpPr txBox="1"/>
          <p:nvPr/>
        </p:nvSpPr>
        <p:spPr>
          <a:xfrm>
            <a:off x="510596" y="1203314"/>
            <a:ext cx="11404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matrix 𝐴: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Cofactor Matrix: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signs (+/-) based on the position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matrix.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997B9F7-1BCB-6A79-E2EF-C55C8D1A98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2823" y="990973"/>
          <a:ext cx="1753177" cy="133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440" imgH="685800" progId="Equation.DSMT4">
                  <p:embed/>
                </p:oleObj>
              </mc:Choice>
              <mc:Fallback>
                <p:oleObj name="Equation" r:id="rId3" imgW="901440" imgH="6858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88381A93-A52E-989A-9F57-966D9DA15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2823" y="990973"/>
                        <a:ext cx="1753177" cy="133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B0204C-910D-E399-25BC-66E60D878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71636"/>
              </p:ext>
            </p:extLst>
          </p:nvPr>
        </p:nvGraphicFramePr>
        <p:xfrm>
          <a:off x="1501775" y="3600450"/>
          <a:ext cx="735488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784320" imgH="685800" progId="Equation.DSMT4">
                  <p:embed/>
                </p:oleObj>
              </mc:Choice>
              <mc:Fallback>
                <p:oleObj name="Equation" r:id="rId5" imgW="3784320" imgH="685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D14016C-CFD9-3BCD-0B8A-1778CF31B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1775" y="3600450"/>
                        <a:ext cx="7354888" cy="133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596153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34DFB-1611-9508-98E6-3EA80FC1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62F21E-4D3C-F6FD-9F18-DFD6A04E1037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Inverse of a 3x3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A5705-0ECD-DD09-14AC-667585FD7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052BAA-FD03-9AC4-7933-AD66E6370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30C792-4A75-0094-0821-68F971CB36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42178-C517-DD1D-8ACB-2B02B5BF96A9}"/>
              </a:ext>
            </a:extLst>
          </p:cNvPr>
          <p:cNvSpPr txBox="1"/>
          <p:nvPr/>
        </p:nvSpPr>
        <p:spPr>
          <a:xfrm>
            <a:off x="510596" y="1203314"/>
            <a:ext cx="114043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matrix 𝐴: 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Cofactor Matrix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Adjoint: Transpose of the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cofactor matrix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40F1435E-5DD1-F774-8F39-90C112036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602116"/>
              </p:ext>
            </p:extLst>
          </p:nvPr>
        </p:nvGraphicFramePr>
        <p:xfrm>
          <a:off x="4793673" y="912687"/>
          <a:ext cx="1753177" cy="133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440" imgH="685800" progId="Equation.DSMT4">
                  <p:embed/>
                </p:oleObj>
              </mc:Choice>
              <mc:Fallback>
                <p:oleObj name="Equation" r:id="rId3" imgW="901440" imgH="6858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F500955-2F5F-7E33-E85B-3F50F60D78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93673" y="912687"/>
                        <a:ext cx="1753177" cy="133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5393251-8200-47EF-85FF-20583FED8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610085"/>
              </p:ext>
            </p:extLst>
          </p:nvPr>
        </p:nvGraphicFramePr>
        <p:xfrm>
          <a:off x="5026025" y="3028950"/>
          <a:ext cx="37020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685800" progId="Equation.DSMT4">
                  <p:embed/>
                </p:oleObj>
              </mc:Choice>
              <mc:Fallback>
                <p:oleObj name="Equation" r:id="rId5" imgW="1904760" imgH="685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D14016C-CFD9-3BCD-0B8A-1778CF31B5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6025" y="3028950"/>
                        <a:ext cx="3702050" cy="133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118C6C2-7C13-6402-598E-F8617B819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642347"/>
              </p:ext>
            </p:extLst>
          </p:nvPr>
        </p:nvGraphicFramePr>
        <p:xfrm>
          <a:off x="4429125" y="5106988"/>
          <a:ext cx="384968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81080" imgH="685800" progId="Equation.DSMT4">
                  <p:embed/>
                </p:oleObj>
              </mc:Choice>
              <mc:Fallback>
                <p:oleObj name="Equation" r:id="rId7" imgW="1981080" imgH="685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5393251-8200-47EF-85FF-20583FED8D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9125" y="5106988"/>
                        <a:ext cx="3849688" cy="133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321302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838DF-C173-2124-B455-C2984B2E0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inear Algebra: Matrix Operations and their Properties, with Python | by  Chao De-Yu | Towards Data Science">
            <a:extLst>
              <a:ext uri="{FF2B5EF4-FFF2-40B4-BE49-F238E27FC236}">
                <a16:creationId xmlns:a16="http://schemas.microsoft.com/office/drawing/2014/main" id="{39E98342-9A14-9087-EBA5-3DC1A8982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8" r="70757" b="49979"/>
          <a:stretch/>
        </p:blipFill>
        <p:spPr bwMode="auto">
          <a:xfrm>
            <a:off x="7072216" y="5643675"/>
            <a:ext cx="4500658" cy="112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C874BC-E9B8-14F3-46AE-397BD021CAD6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Inverse of a 3x3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BAD62-17DE-8EDB-3E33-798DA91F3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0C4E36-A002-4519-7F6A-E3E0B103D3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FC70EF-C008-5C86-2E3F-38C88ED98D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15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9AEE4-30BD-065D-64E8-253038C0DA4B}"/>
              </a:ext>
            </a:extLst>
          </p:cNvPr>
          <p:cNvSpPr txBox="1"/>
          <p:nvPr/>
        </p:nvSpPr>
        <p:spPr>
          <a:xfrm>
            <a:off x="510596" y="1180439"/>
            <a:ext cx="114043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matrix 𝐴: 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b="1" noProof="0" dirty="0">
              <a:solidFill>
                <a:srgbClr val="EE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det(𝐴)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800" b="1" noProof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Transpose(𝐴)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Inverse: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A4D5079-A310-C0C8-6037-ABDDF4F195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100810"/>
              </p:ext>
            </p:extLst>
          </p:nvPr>
        </p:nvGraphicFramePr>
        <p:xfrm>
          <a:off x="3842327" y="987186"/>
          <a:ext cx="1753177" cy="133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685800" progId="Equation.DSMT4">
                  <p:embed/>
                </p:oleObj>
              </mc:Choice>
              <mc:Fallback>
                <p:oleObj name="Equation" r:id="rId4" imgW="901440" imgH="6858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40F1435E-5DD1-F774-8F39-90C112036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2327" y="987186"/>
                        <a:ext cx="1753177" cy="133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996EA-1CD8-F0B9-1A11-992EAEF0D5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717535"/>
              </p:ext>
            </p:extLst>
          </p:nvPr>
        </p:nvGraphicFramePr>
        <p:xfrm>
          <a:off x="2187719" y="2548829"/>
          <a:ext cx="13589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0240" imgH="203040" progId="Equation.DSMT4">
                  <p:embed/>
                </p:oleObj>
              </mc:Choice>
              <mc:Fallback>
                <p:oleObj name="Equation" r:id="rId6" imgW="660240" imgH="2030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451C908C-4CFF-B5CC-84BD-5959EB1E8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7719" y="2548829"/>
                        <a:ext cx="135890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25D512-F9B5-F3BC-4592-CE94F784A72F}"/>
                  </a:ext>
                </a:extLst>
              </p:cNvPr>
              <p:cNvSpPr txBox="1"/>
              <p:nvPr/>
            </p:nvSpPr>
            <p:spPr>
              <a:xfrm>
                <a:off x="976023" y="4123289"/>
                <a:ext cx="2423392" cy="861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noProof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noProof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1" i="0" noProof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 noProof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noProof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noProof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𝒂𝒅𝒋</m:t>
                          </m:r>
                          <m:d>
                            <m:dPr>
                              <m:ctrlPr>
                                <a:rPr lang="en-US" sz="2400" b="1" i="1" noProof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noProof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r>
                            <a:rPr lang="en-US" sz="2400" b="1" noProof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𝐝𝐞𝐭</m:t>
                          </m:r>
                          <m:d>
                            <m:dPr>
                              <m:ctrlPr>
                                <a:rPr lang="en-US" sz="2400" b="1" i="1" noProof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noProof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b="1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25D512-F9B5-F3BC-4592-CE94F784A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23" y="4123289"/>
                <a:ext cx="2423392" cy="861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DA190FE-984A-A614-C4F4-73CF6F3AA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962048"/>
              </p:ext>
            </p:extLst>
          </p:nvPr>
        </p:nvGraphicFramePr>
        <p:xfrm>
          <a:off x="3921125" y="3517900"/>
          <a:ext cx="51308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41320" imgH="1028520" progId="Equation.DSMT4">
                  <p:embed/>
                </p:oleObj>
              </mc:Choice>
              <mc:Fallback>
                <p:oleObj name="Equation" r:id="rId9" imgW="2641320" imgH="102852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C3AD044-60FD-4D1F-B4D9-6E3DE693FA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21125" y="3517900"/>
                        <a:ext cx="5130800" cy="200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B76F3EE-3D8E-2F26-75FC-855F9410CD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87370"/>
              </p:ext>
            </p:extLst>
          </p:nvPr>
        </p:nvGraphicFramePr>
        <p:xfrm>
          <a:off x="8234506" y="2095500"/>
          <a:ext cx="384968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81080" imgH="685800" progId="Equation.DSMT4">
                  <p:embed/>
                </p:oleObj>
              </mc:Choice>
              <mc:Fallback>
                <p:oleObj name="Equation" r:id="rId11" imgW="1981080" imgH="685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118C6C2-7C13-6402-598E-F8617B819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34506" y="2095500"/>
                        <a:ext cx="3849688" cy="133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77D5EB-2660-93FE-EB22-1C376455DF6D}"/>
              </a:ext>
            </a:extLst>
          </p:cNvPr>
          <p:cNvSpPr txBox="1"/>
          <p:nvPr/>
        </p:nvSpPr>
        <p:spPr>
          <a:xfrm>
            <a:off x="2187719" y="5903077"/>
            <a:ext cx="529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and Verify this</a:t>
            </a:r>
          </a:p>
        </p:txBody>
      </p:sp>
    </p:spTree>
    <p:extLst>
      <p:ext uri="{BB962C8B-B14F-4D97-AF65-F5344CB8AC3E}">
        <p14:creationId xmlns:p14="http://schemas.microsoft.com/office/powerpoint/2010/main" val="2847567298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19CB0-ADEE-7361-C0E2-7F3A34D9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879F5-1D34-878C-7FFF-25FF3735887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Eigenvalues and Eigenvectors?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CF02B-8084-12F7-FB45-62F9E58CF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E49EE1-9106-200B-A035-AE1E97314A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80D65F-CA26-223B-7B47-266BF7F03F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16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F6D9A-307C-5978-587D-7FA8606EA3A8}"/>
              </a:ext>
            </a:extLst>
          </p:cNvPr>
          <p:cNvSpPr txBox="1"/>
          <p:nvPr/>
        </p:nvSpPr>
        <p:spPr>
          <a:xfrm>
            <a:off x="510596" y="1203314"/>
            <a:ext cx="114043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Special vectors that only change in scale (not direction) when a matrix is applied to them.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amount by which the eigenvector is scaled when the matrix is applied.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Definition: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a square matrix 𝐴, an eigenvector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𝑣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eigenvalue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𝜆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satisfy this equation: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BBDFA41-C39D-DE33-A830-4427B4425B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732158"/>
              </p:ext>
            </p:extLst>
          </p:nvPr>
        </p:nvGraphicFramePr>
        <p:xfrm>
          <a:off x="4924712" y="4742744"/>
          <a:ext cx="3284365" cy="83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400" imgH="177480" progId="Equation.DSMT4">
                  <p:embed/>
                </p:oleObj>
              </mc:Choice>
              <mc:Fallback>
                <p:oleObj name="Equation" r:id="rId3" imgW="6984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4712" y="4742744"/>
                        <a:ext cx="3284365" cy="83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8077051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DA37F-AE62-18AC-5A36-2C2ED5F9E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76A87-5914-FF43-0244-3EBB2FFC9AAD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Eigenvalues and Eigenvectors?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6E0D2-BB68-8E8C-9524-060D0BCF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2F9787-4E1D-C6F7-3703-150F1C4E59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CF1C92-1847-715B-3564-563B4938C4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17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7D3F6-4536-AE7A-44E4-6EEF6DA52A05}"/>
              </a:ext>
            </a:extLst>
          </p:cNvPr>
          <p:cNvSpPr txBox="1"/>
          <p:nvPr/>
        </p:nvSpPr>
        <p:spPr>
          <a:xfrm>
            <a:off x="510596" y="1203314"/>
            <a:ext cx="114043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the characteristic equation: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gives the eigenvalues </a:t>
            </a:r>
            <a:r>
              <a:rPr lang="en-US" sz="32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(𝜆)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Substitute each eigenvalue into 					to find the eigenvector </a:t>
            </a:r>
            <a:r>
              <a:rPr lang="en-US" sz="32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𝑣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D81AC83-99A1-E56E-3D97-D51802F24D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736451"/>
              </p:ext>
            </p:extLst>
          </p:nvPr>
        </p:nvGraphicFramePr>
        <p:xfrm>
          <a:off x="5291921" y="1967345"/>
          <a:ext cx="2944812" cy="611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77760" imgH="203040" progId="Equation.DSMT4">
                  <p:embed/>
                </p:oleObj>
              </mc:Choice>
              <mc:Fallback>
                <p:oleObj name="Equation" r:id="rId3" imgW="9777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1921" y="1967345"/>
                        <a:ext cx="2944812" cy="611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B179EDB-F196-54E9-4BAE-2B3412FA3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413331"/>
              </p:ext>
            </p:extLst>
          </p:nvPr>
        </p:nvGraphicFramePr>
        <p:xfrm>
          <a:off x="6096000" y="3262746"/>
          <a:ext cx="3138054" cy="738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280" imgH="203040" progId="Equation.DSMT4">
                  <p:embed/>
                </p:oleObj>
              </mc:Choice>
              <mc:Fallback>
                <p:oleObj name="Equation" r:id="rId5" imgW="863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3262746"/>
                        <a:ext cx="3138054" cy="738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2322213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F6C8-14A7-CA5F-4A19-8159A4A9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287CB-A098-8FC0-AC9B-E87914FC152E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 need to understand the inner mathematics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B77CB-D7E5-8A29-D364-B92D673DF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75C4A0-F22B-B8C5-B77D-29D51012E9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8AC36-FBCC-08A5-9442-B0918F9430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18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C9879C-AD07-1059-648D-23D3460F732D}"/>
              </a:ext>
            </a:extLst>
          </p:cNvPr>
          <p:cNvSpPr txBox="1"/>
          <p:nvPr/>
        </p:nvSpPr>
        <p:spPr>
          <a:xfrm>
            <a:off x="510596" y="1203314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words, it is the method to decompose a matrix into three matrices.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SVD of an m*n </a:t>
            </a:r>
            <a:r>
              <a:rPr lang="en-US" sz="2800" b="1" noProof="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A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real values is a factorization of A as U∑V^T, where </a:t>
            </a:r>
            <a:r>
              <a:rPr lang="en-US" sz="2800" b="1" noProof="0" dirty="0">
                <a:solidFill>
                  <a:srgbClr val="FF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is an m*m orthogonal matrix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noProof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an n*n orthogonal matrix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is a diagonal matrix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nonnegative real entries on the diagonal.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F82A9-F476-3D00-D3B9-1B2CD4038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785" y="1834035"/>
            <a:ext cx="6947933" cy="22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12651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F9109-1D4C-A60D-A69D-1E0EE3745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4CC884-C9B7-DA83-9B99-B7C9343C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146" y="3045295"/>
            <a:ext cx="4027199" cy="3720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2BF64-4F6A-D60B-1EBA-7729AE65AD37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SVD on 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ED11F-74A5-5386-0932-6A5142045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A1858A-977F-B12E-DEA2-F2BB0E439C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3B069-8228-4300-9C00-F7232FEF60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19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84677-170E-37A0-2B17-10DC34FB054C}"/>
              </a:ext>
            </a:extLst>
          </p:cNvPr>
          <p:cNvSpPr txBox="1"/>
          <p:nvPr/>
        </p:nvSpPr>
        <p:spPr>
          <a:xfrm>
            <a:off x="504825" y="1209099"/>
            <a:ext cx="111823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Iris dataset was introduced by Ronald Fisher in 1936.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contains 150 records/samples.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used to classify different species of the Iris flower based on their physical measurements.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 length (in cm)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Sepal width (in cm)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Petal length (in cm)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Petal width (in cm)</a:t>
            </a:r>
          </a:p>
        </p:txBody>
      </p:sp>
    </p:spTree>
    <p:extLst>
      <p:ext uri="{BB962C8B-B14F-4D97-AF65-F5344CB8AC3E}">
        <p14:creationId xmlns:p14="http://schemas.microsoft.com/office/powerpoint/2010/main" val="2492075037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7098D-EB27-D3B1-284E-C812A469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0861D-EC9D-1FBA-8022-374F8B36F6E3}"/>
              </a:ext>
            </a:extLst>
          </p:cNvPr>
          <p:cNvSpPr txBox="1"/>
          <p:nvPr/>
        </p:nvSpPr>
        <p:spPr>
          <a:xfrm>
            <a:off x="504824" y="932103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 Decomposition (SVD)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FF6AD-05A9-4B5E-4DA2-56A4FD216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611734-F3EE-C6C6-FE08-92027D7E4F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92357-9EAD-77F9-E3B7-CD30E4EF54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</a:t>
            </a:fld>
            <a:endParaRPr lang="en-US" b="1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D7E29-6762-E905-5F69-B9638700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2" t="32449" r="16289" b="10553"/>
          <a:stretch/>
        </p:blipFill>
        <p:spPr>
          <a:xfrm>
            <a:off x="1320800" y="2004291"/>
            <a:ext cx="9389386" cy="421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74214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B847A-BF20-B1B3-7B8B-8B7276EE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9724C8-4488-67BB-8ACA-0CBF015B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839" b="21818"/>
          <a:stretch/>
        </p:blipFill>
        <p:spPr>
          <a:xfrm>
            <a:off x="3066472" y="2937164"/>
            <a:ext cx="9007578" cy="3671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D9536-C10C-7794-EC09-E6DBF0F94902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0A82C-7896-8AF5-B710-41EC74E6B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4F3296-B355-A008-3877-6766C42BEB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081B40-4F8E-F541-D3AF-832F45034C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20</a:t>
            </a:fld>
            <a:endParaRPr lang="en-US" b="1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018B9-6489-55CC-5211-5BA3B624A0B0}"/>
              </a:ext>
            </a:extLst>
          </p:cNvPr>
          <p:cNvSpPr txBox="1"/>
          <p:nvPr/>
        </p:nvSpPr>
        <p:spPr>
          <a:xfrm>
            <a:off x="504825" y="1209099"/>
            <a:ext cx="11182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species of the flower, which can be one of three classes: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</a:t>
            </a:r>
            <a:r>
              <a:rPr lang="en-US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Versicolor (1)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Virginica (2)</a:t>
            </a:r>
          </a:p>
        </p:txBody>
      </p:sp>
    </p:spTree>
    <p:extLst>
      <p:ext uri="{BB962C8B-B14F-4D97-AF65-F5344CB8AC3E}">
        <p14:creationId xmlns:p14="http://schemas.microsoft.com/office/powerpoint/2010/main" val="3586462216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1212A-CBE3-2189-C647-A9175392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9DD90-1484-7A0A-56FD-AF9F02FF13CD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(Iris Dataset)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E8B0E1-BCC3-42F9-CB21-5FA1F51DA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E8154F-456C-A351-CCA6-135E6E48F4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AA93CE-30B1-2E9F-A986-2DDA97180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21</a:t>
            </a:fld>
            <a:endParaRPr lang="en-US" b="1" noProof="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ACDFBA-8EFA-216B-DEF3-B4EA1BFEA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10173"/>
              </p:ext>
            </p:extLst>
          </p:nvPr>
        </p:nvGraphicFramePr>
        <p:xfrm>
          <a:off x="1145308" y="1389380"/>
          <a:ext cx="9116290" cy="4595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258">
                  <a:extLst>
                    <a:ext uri="{9D8B030D-6E8A-4147-A177-3AD203B41FA5}">
                      <a16:colId xmlns:a16="http://schemas.microsoft.com/office/drawing/2014/main" val="2980121693"/>
                    </a:ext>
                  </a:extLst>
                </a:gridCol>
                <a:gridCol w="1823258">
                  <a:extLst>
                    <a:ext uri="{9D8B030D-6E8A-4147-A177-3AD203B41FA5}">
                      <a16:colId xmlns:a16="http://schemas.microsoft.com/office/drawing/2014/main" val="179725635"/>
                    </a:ext>
                  </a:extLst>
                </a:gridCol>
                <a:gridCol w="1823258">
                  <a:extLst>
                    <a:ext uri="{9D8B030D-6E8A-4147-A177-3AD203B41FA5}">
                      <a16:colId xmlns:a16="http://schemas.microsoft.com/office/drawing/2014/main" val="1971942848"/>
                    </a:ext>
                  </a:extLst>
                </a:gridCol>
                <a:gridCol w="1823258">
                  <a:extLst>
                    <a:ext uri="{9D8B030D-6E8A-4147-A177-3AD203B41FA5}">
                      <a16:colId xmlns:a16="http://schemas.microsoft.com/office/drawing/2014/main" val="1799430966"/>
                    </a:ext>
                  </a:extLst>
                </a:gridCol>
                <a:gridCol w="1823258">
                  <a:extLst>
                    <a:ext uri="{9D8B030D-6E8A-4147-A177-3AD203B41FA5}">
                      <a16:colId xmlns:a16="http://schemas.microsoft.com/office/drawing/2014/main" val="233529690"/>
                    </a:ext>
                  </a:extLst>
                </a:gridCol>
              </a:tblGrid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sepal.length</a:t>
                      </a:r>
                      <a:endParaRPr lang="en-US" sz="2000" b="1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sepal.width</a:t>
                      </a:r>
                      <a:endParaRPr lang="en-US" sz="2000" b="1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petal.length</a:t>
                      </a:r>
                      <a:endParaRPr lang="en-US" sz="2000" b="1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petal.width</a:t>
                      </a:r>
                      <a:endParaRPr lang="en-US" sz="2000" b="1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variety</a:t>
                      </a: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4015496978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345355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06236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58843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Setosa</a:t>
                      </a:r>
                      <a:endParaRPr lang="en-US" sz="20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" marR="8626" marT="8626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96326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84136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6.4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99803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6.9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8626" marR="8626" marT="8626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223103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942339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7.6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6.6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338974"/>
                  </a:ext>
                </a:extLst>
              </a:tr>
              <a:tr h="41779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8626" marR="8626" marT="8626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33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12922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7E85-FA7E-B58D-FF2D-7C7BE291A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F70500-2737-40C5-40FA-A9109D6A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10" y="1303183"/>
            <a:ext cx="6562725" cy="5210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4FF82-DCF0-D940-799B-CFAEAFE8670E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SVD on Iris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E956E-E8D8-E60D-9BD1-FD0EA333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3B14B2-7130-0D16-1483-E2EE05B9D0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40F3B9-741E-5610-78C1-B66AB844B0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22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5365B-D6FA-24E0-8BB6-CDA3A6B31FFD}"/>
              </a:ext>
            </a:extLst>
          </p:cNvPr>
          <p:cNvSpPr txBox="1"/>
          <p:nvPr/>
        </p:nvSpPr>
        <p:spPr>
          <a:xfrm>
            <a:off x="510597" y="1203314"/>
            <a:ext cx="59456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Step 1: Load the Iris dataset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=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load_iris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=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iris.data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# Features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=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iris.target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# Labels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feature_names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iris.feature_names</a:t>
            </a:r>
            <a:endParaRPr lang="en-US" sz="12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Step 2: Apply SVD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Using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TruncatedSVD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reduce to 2 components</a:t>
            </a:r>
          </a:p>
          <a:p>
            <a:pPr algn="just"/>
            <a:r>
              <a:rPr lang="en-US" sz="1600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en-US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TruncatedSVD</a:t>
            </a:r>
            <a:r>
              <a:rPr lang="en-US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noProof="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n_components</a:t>
            </a:r>
            <a:r>
              <a:rPr lang="en-US" sz="1600" b="1" noProof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=2, </a:t>
            </a:r>
            <a:r>
              <a:rPr lang="en-US" sz="1600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=42)</a:t>
            </a:r>
          </a:p>
          <a:p>
            <a:pPr algn="just"/>
            <a:r>
              <a:rPr lang="en-US" sz="1600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data_reduced</a:t>
            </a:r>
            <a:r>
              <a:rPr lang="en-US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svd.fit_transform</a:t>
            </a:r>
            <a:r>
              <a:rPr lang="en-US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(data)</a:t>
            </a:r>
            <a:endParaRPr lang="en-US" sz="1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Step 3: Visualize the reduced data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plt.figure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figsize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=(8, 6))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label, color, marker in zip(range(3), ['r', 'g', 'b'], ['o', 's', '^']):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plt.scatter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data_reduced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[target == label, 0],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data_reduced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[target == label, 1],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color=color,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marker=marker,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label=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iris.target_names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[label]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('Iris Dataset After SVD Dimensionality Reduction')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('Component 1')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('Component 2')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plt.grid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(True)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A9B54-D0E1-947E-0B2D-0305D52ABA27}"/>
              </a:ext>
            </a:extLst>
          </p:cNvPr>
          <p:cNvSpPr txBox="1"/>
          <p:nvPr/>
        </p:nvSpPr>
        <p:spPr>
          <a:xfrm>
            <a:off x="3270004" y="6039477"/>
            <a:ext cx="282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US" sz="2000" b="1" u="sng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75940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DBF83-9885-3A58-FA04-2D879F864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AF2217-9213-2566-1E9D-4D8A9E6C1D9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F9363-B4D0-2EC7-4422-66D9E3E3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E43DB9-D356-5AE1-EDDA-F10EF40D6A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5D661B-54C2-A061-E03A-EF2F75B66C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23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B508B-BB06-9BD4-7B32-196978805A71}"/>
              </a:ext>
            </a:extLst>
          </p:cNvPr>
          <p:cNvSpPr txBox="1"/>
          <p:nvPr/>
        </p:nvSpPr>
        <p:spPr>
          <a:xfrm>
            <a:off x="510596" y="1203314"/>
            <a:ext cx="547110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Recommender Systems: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 for product recommendations.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Netflix or Amazon recommending movies/products based on user-item matrices.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SVD Helps: Decomposes the user-item rating matrix into underlying factors. Captures relationships between users and items for personalized recommendations.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MovieLens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Dataset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F2228-ED5A-5A78-3EF0-E626FFFC9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5"/>
          <a:stretch/>
        </p:blipFill>
        <p:spPr>
          <a:xfrm>
            <a:off x="6096000" y="1983125"/>
            <a:ext cx="6070970" cy="35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94775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2BA7F-4EA0-C5E8-0421-09471942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7DB1C-95AC-8509-3D40-441CFB06682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308F5-0753-47FB-8643-31C2E4ED9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31A59B-5B28-FDFC-AF3A-95F705F021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835405-5523-05CD-FD9B-581B4DA831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37A70-8F76-5299-61E6-0637087E662F}"/>
              </a:ext>
            </a:extLst>
          </p:cNvPr>
          <p:cNvSpPr txBox="1"/>
          <p:nvPr/>
        </p:nvSpPr>
        <p:spPr>
          <a:xfrm>
            <a:off x="510596" y="1203314"/>
            <a:ext cx="114043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Text Analysis and Natural Language Processing: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Semantic Analysis (LSA) for topic modeling.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Identifying hidden topics in documents or summarizing large datasets.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SVD Helps: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Decomposes the term-document matrix to extract latent topics.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2800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20 Newsgroups Dataset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5373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82EAC-86EE-9441-9C68-EB029AE0B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FA0B2A-04B4-173C-C1E2-D4551244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82" b="15360"/>
          <a:stretch/>
        </p:blipFill>
        <p:spPr>
          <a:xfrm>
            <a:off x="6271490" y="4582287"/>
            <a:ext cx="5409913" cy="2183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D21D2-4453-A09A-03FB-BF0FB3E7C279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2C428-D040-9EEE-6597-BCEEA80A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686879-104B-C80B-2451-5E829E7F4D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5B6CBE-60EF-34EA-E160-3994785A06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25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54F7E-7AAC-A609-C834-D6ED34215A85}"/>
              </a:ext>
            </a:extLst>
          </p:cNvPr>
          <p:cNvSpPr txBox="1"/>
          <p:nvPr/>
        </p:nvSpPr>
        <p:spPr>
          <a:xfrm>
            <a:off x="510596" y="1203314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Image Compression: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storage size of images while preserving essential features.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Compressing JPEG images for faster transmission over networks.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SVD Helps: Retains the most significant singular values to reconstruct the image with minimal loss.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high-resolution image dataset like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CIFAR-10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568928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37954-4FE1-E5C1-E00E-59D25B247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E3DB73-FB83-DFAA-1FFC-4739C8EDE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2730" y="1397450"/>
            <a:ext cx="6354618" cy="4867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3A834F-48C8-42E6-8E54-15023E0D9C8C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078CD-83BA-4E5C-A78C-5CC8A3148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977BF7-3830-8350-CC15-636CE326F6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DA24B2-9665-0788-38A3-05A42E6C11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26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CEE01-D24F-EDEF-2FB0-2B7D1910E9A5}"/>
              </a:ext>
            </a:extLst>
          </p:cNvPr>
          <p:cNvSpPr txBox="1"/>
          <p:nvPr/>
        </p:nvSpPr>
        <p:spPr>
          <a:xfrm>
            <a:off x="510596" y="1203314"/>
            <a:ext cx="51992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Genomics: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gene expression data.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patterns in DNA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microarray data.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SVD Helps: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hidden structures in large, noisy datasets.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Gene Expression Omnibus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47613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64C73-F850-392E-DC1E-87E843612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93CF3-54B7-120E-F4E4-203C30B2B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08" y="3958217"/>
            <a:ext cx="8303201" cy="27732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F0ED6E-C789-E4AE-8B8F-FB7136E5FF63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89D68-EAB8-0F7F-1999-31C0323C2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6EA7B3-A2FD-614F-0143-1F0FE0C18C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0FCC62-8F6E-F5B3-745C-8D29AE3AC2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27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4DAEB-0599-E3A5-25B5-280304F9B2E1}"/>
              </a:ext>
            </a:extLst>
          </p:cNvPr>
          <p:cNvSpPr txBox="1"/>
          <p:nvPr/>
        </p:nvSpPr>
        <p:spPr>
          <a:xfrm>
            <a:off x="510596" y="1203314"/>
            <a:ext cx="11404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Signal Processing: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 in audio signals.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Denoising audio recordings or ECG signals.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SVD Helps: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Filters noise by discarding small singular values.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Any signal dataset like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MIT-BIH Arrhythmia Database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033960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CE519-E3FE-CD0E-898C-4024824F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10AE44-D6BD-8BEF-F031-6339987238E4}"/>
              </a:ext>
            </a:extLst>
          </p:cNvPr>
          <p:cNvSpPr txBox="1"/>
          <p:nvPr/>
        </p:nvSpPr>
        <p:spPr>
          <a:xfrm>
            <a:off x="504824" y="802901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(PCA)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D6CD7-62B6-3B08-1FC5-776587E1E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4F68E1-5929-D93E-0C35-A760EB0D4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4ED08C-A98C-5C6C-224A-579C81493F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28</a:t>
            </a:fld>
            <a:endParaRPr lang="en-US" b="1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24365-FA66-3EED-1D21-299B3C1F4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3" y="1828800"/>
            <a:ext cx="6096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23BF6-2197-BAB2-67EF-AE4937FD1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56" y="2057400"/>
            <a:ext cx="4381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11176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9C58F-73E4-2CE5-FAB4-6FC793A5F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7C2A6-1235-174B-5DA9-CBDE2C5F43E7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PCA Algorithm?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7DED0-B911-E3B2-DDFC-6B115516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F944D0-7462-BB73-779E-E70D8311B1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E18A9F-B840-604D-614D-D565AAC969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29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7CA1D-3D1C-9B79-9298-4150CB14FF12}"/>
              </a:ext>
            </a:extLst>
          </p:cNvPr>
          <p:cNvSpPr txBox="1"/>
          <p:nvPr/>
        </p:nvSpPr>
        <p:spPr>
          <a:xfrm>
            <a:off x="510596" y="1203314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(PCA) is a dimensionality reduction algorithm used in artificial intelligence to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high-dimensional datasets while retaining the most critical information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transforms the original features into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800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uncorrelated variables </a:t>
            </a:r>
            <a:r>
              <a:rPr lang="en-US" sz="2800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 data complexity while minimizing information loss.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Idea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directions (principal components) where the data varies the most and project the data onto those directions.</a:t>
            </a:r>
          </a:p>
        </p:txBody>
      </p:sp>
    </p:spTree>
    <p:extLst>
      <p:ext uri="{BB962C8B-B14F-4D97-AF65-F5344CB8AC3E}">
        <p14:creationId xmlns:p14="http://schemas.microsoft.com/office/powerpoint/2010/main" val="3400984847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30F85-412C-19E0-D65F-512DC71D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2CAB42-4E6B-4AF5-B6C6-6DDF6846F88A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Singular Value Decomposition (SVD)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3C831-48DF-36AA-0F49-B950434A5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53CEAC-C5B4-91E9-9BA0-8808585B6B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2987A6-3A84-DE5F-DE2C-BB377ED932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2200D-B8C5-3E3A-F92E-3D3207DB24B3}"/>
              </a:ext>
            </a:extLst>
          </p:cNvPr>
          <p:cNvSpPr txBox="1"/>
          <p:nvPr/>
        </p:nvSpPr>
        <p:spPr>
          <a:xfrm>
            <a:off x="510596" y="1203314"/>
            <a:ext cx="11404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 Decomposition is 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mathematical technique used in linear algebra.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is a matrix factorization algorithm </a:t>
            </a:r>
            <a:r>
              <a:rPr lang="en-US" sz="2800" b="1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a matrix as a series of linear approximations</a:t>
            </a:r>
            <a:r>
              <a:rPr lang="en-US" sz="2800" noProof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It’s similar to principal component analysis (PCA), but SVD is more general and doesn’t assume the input is a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matrix.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helps us understand and process complex data by reducing its dimensions.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widely used in machine learning, data compression, and recommendation systems.</a:t>
            </a:r>
          </a:p>
        </p:txBody>
      </p:sp>
    </p:spTree>
    <p:extLst>
      <p:ext uri="{BB962C8B-B14F-4D97-AF65-F5344CB8AC3E}">
        <p14:creationId xmlns:p14="http://schemas.microsoft.com/office/powerpoint/2010/main" val="3884437681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03C3-E382-D1E0-CEAE-277A1ACDB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88E52A-3B7E-BB4A-285F-996C91C00CF9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B02F2-79E3-34AD-40FE-EA1888F8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E12364-3F6A-6F5E-AB72-EF9C8CE956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2194F8-2FAD-B654-5E30-30E93FA0EA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30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4B0D8-FACD-4985-5AA1-AD5E3443B6C1}"/>
              </a:ext>
            </a:extLst>
          </p:cNvPr>
          <p:cNvSpPr txBox="1"/>
          <p:nvPr/>
        </p:nvSpPr>
        <p:spPr>
          <a:xfrm>
            <a:off x="510596" y="1184842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Original Features: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input dataset, where each feature represents a dimension.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Covariance Matrix: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Represents the variance and relationships between features.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Principal Components: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axes in the feature space that maximize variance and are orthogonal (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uncorrelated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principal component captures the most variance, followed by the second, and so on.</a:t>
            </a:r>
          </a:p>
        </p:txBody>
      </p:sp>
    </p:spTree>
    <p:extLst>
      <p:ext uri="{BB962C8B-B14F-4D97-AF65-F5344CB8AC3E}">
        <p14:creationId xmlns:p14="http://schemas.microsoft.com/office/powerpoint/2010/main" val="3553176511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3DC4A-0EA6-DDD5-DDFF-6F9688F8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46C6A-1449-1D23-314F-EDBA05EC867B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3013D-8BEB-B2D9-0D48-DE011AAC7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405D89-BEAB-ECE7-6F0A-03AC5297A9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C05469-A826-3A29-312D-96EB7A0DD3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31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81347-37F6-58F2-5681-657DFBDD1975}"/>
              </a:ext>
            </a:extLst>
          </p:cNvPr>
          <p:cNvSpPr txBox="1"/>
          <p:nvPr/>
        </p:nvSpPr>
        <p:spPr>
          <a:xfrm>
            <a:off x="510596" y="1203314"/>
            <a:ext cx="11404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	Eigenvalues and Eigenvectors 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the amount of variance captured by each principal component.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eigenvalues indicate more significant components.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Directions (unit vectors) corresponding to eigenvalues that define the principal components.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56784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A8D37-A953-E23F-4A30-5842C0805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682D3-3133-55CC-FE5F-1F7F04BAA661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24CC2-4E7C-D137-D03D-E308293A3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5E72A-B4C5-7203-6AE7-23BAD13A39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97ED69-5F6F-AF40-3243-C033885542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32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136994-1A85-1497-3C78-F6F76920F4A1}"/>
              </a:ext>
            </a:extLst>
          </p:cNvPr>
          <p:cNvSpPr txBox="1"/>
          <p:nvPr/>
        </p:nvSpPr>
        <p:spPr>
          <a:xfrm>
            <a:off x="510596" y="1203314"/>
            <a:ext cx="114043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the Data: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Center the data by subtracting the mean and scale features for unit variance.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Where 𝑋 is the data, 𝜇 is the mean, and 𝜎 is the standard deviation.</a:t>
            </a:r>
          </a:p>
          <a:p>
            <a:pPr marL="514350" indent="-514350" algn="just">
              <a:buAutoNum type="arabicPeriod" startAt="2"/>
            </a:pPr>
            <a:endParaRPr lang="en-US" sz="2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AutoNum type="arabicPeriod" startAt="2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Covariance Matrix: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Measure how features vary with respect to each other.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3457B83-BFF3-A805-F5E2-A9551A9C9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16700"/>
              </p:ext>
            </p:extLst>
          </p:nvPr>
        </p:nvGraphicFramePr>
        <p:xfrm>
          <a:off x="4727283" y="2219511"/>
          <a:ext cx="17780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000" imgH="393480" progId="Equation.DSMT4">
                  <p:embed/>
                </p:oleObj>
              </mc:Choice>
              <mc:Fallback>
                <p:oleObj name="Equation" r:id="rId3" imgW="711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7283" y="2219511"/>
                        <a:ext cx="1778000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8A4F00-A82E-4AA8-338F-48A5A90857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34376"/>
              </p:ext>
            </p:extLst>
          </p:nvPr>
        </p:nvGraphicFramePr>
        <p:xfrm>
          <a:off x="5342080" y="4912549"/>
          <a:ext cx="2326407" cy="984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90360" imgH="419040" progId="Equation.DSMT4">
                  <p:embed/>
                </p:oleObj>
              </mc:Choice>
              <mc:Fallback>
                <p:oleObj name="Equation" r:id="rId5" imgW="9903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2080" y="4912549"/>
                        <a:ext cx="2326407" cy="984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D11BE22-2ADD-CF2E-655E-6C20BA8F5DB8}"/>
              </a:ext>
            </a:extLst>
          </p:cNvPr>
          <p:cNvGrpSpPr/>
          <p:nvPr/>
        </p:nvGrpSpPr>
        <p:grpSpPr>
          <a:xfrm>
            <a:off x="9684928" y="2219511"/>
            <a:ext cx="2326407" cy="2399933"/>
            <a:chOff x="9684928" y="2219511"/>
            <a:chExt cx="2326407" cy="23999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C63BBE-6991-5580-2512-AB6889E1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84928" y="2219511"/>
              <a:ext cx="2326407" cy="18952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49FCF-C4EA-F1B0-FB33-BBE8A07CF213}"/>
                </a:ext>
              </a:extLst>
            </p:cNvPr>
            <p:cNvSpPr txBox="1"/>
            <p:nvPr/>
          </p:nvSpPr>
          <p:spPr>
            <a:xfrm>
              <a:off x="9956800" y="4034669"/>
              <a:ext cx="19581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Z-Score in Normal data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3615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9DCC1-8E39-AE04-AFFA-E3DA10661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93DC57-3148-A8B4-62FC-AB97D3FEA801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717FA-FC66-D97B-E422-21A1739CA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E6881E-CF16-BAFE-713B-B3A27C01C9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A95DB0-38EB-4BCA-D1E1-380A9171E2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33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213FB-5FE4-0CB1-065C-4811D2AFC91A}"/>
              </a:ext>
            </a:extLst>
          </p:cNvPr>
          <p:cNvSpPr txBox="1"/>
          <p:nvPr/>
        </p:nvSpPr>
        <p:spPr>
          <a:xfrm>
            <a:off x="510596" y="1203314"/>
            <a:ext cx="114043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 startAt="3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Eigenvalues and Eigenvectors: 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Solve the eigenvalue equation:</a:t>
            </a:r>
          </a:p>
          <a:p>
            <a:pPr algn="just"/>
            <a:endParaRPr lang="en-US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Where 𝜆 are eigenvalues, and 𝑣 are eigenvectors.</a:t>
            </a:r>
          </a:p>
          <a:p>
            <a:pPr algn="ctr"/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AutoNum type="arabicPeriod" startAt="4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Top Principal Components: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Choose the components with the highest eigenvalues to reduce dimensionality.</a:t>
            </a:r>
          </a:p>
          <a:p>
            <a:pPr marL="514350" indent="-514350" algn="just">
              <a:buAutoNum type="arabicPeriod" startAt="5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Data: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Project the original data onto the principal components: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Where 𝑌 is the transformed data, and 𝑉 contains the selected eigenvectors.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4FA1DA6-BBA4-ADC7-4181-2FCE5578F7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655281"/>
              </p:ext>
            </p:extLst>
          </p:nvPr>
        </p:nvGraphicFramePr>
        <p:xfrm>
          <a:off x="7027140" y="1893455"/>
          <a:ext cx="3581973" cy="78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27000" imgH="203040" progId="Equation.DSMT4">
                  <p:embed/>
                </p:oleObj>
              </mc:Choice>
              <mc:Fallback>
                <p:oleObj name="Equation" r:id="rId3" imgW="927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7140" y="1893455"/>
                        <a:ext cx="3581973" cy="78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45C4355-3022-F736-943D-1FAD5F274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880098"/>
              </p:ext>
            </p:extLst>
          </p:nvPr>
        </p:nvGraphicFramePr>
        <p:xfrm>
          <a:off x="6225886" y="5262141"/>
          <a:ext cx="2523504" cy="78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1320" imgH="177480" progId="Equation.DSMT4">
                  <p:embed/>
                </p:oleObj>
              </mc:Choice>
              <mc:Fallback>
                <p:oleObj name="Equation" r:id="rId5" imgW="571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886" y="5262141"/>
                        <a:ext cx="2523504" cy="78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733707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D10D4-442C-DD5B-BFDB-EF078C7D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D2A28-5556-DBB4-6E1A-CE42DD8F0251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2F84E-D67D-481D-D690-B9DD43100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C17576-DCD9-D93B-91E9-B4BBA480A1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87F908-FD28-A613-0E4D-BF61A04E3A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58324D-1F24-7DB8-883E-BBE69D04E892}"/>
              </a:ext>
            </a:extLst>
          </p:cNvPr>
          <p:cNvSpPr txBox="1"/>
          <p:nvPr/>
        </p:nvSpPr>
        <p:spPr>
          <a:xfrm>
            <a:off x="510596" y="1203314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Wine Dataset is a popular UCI Machine Learning Repository dataset and is also included in scikit-learn. It is often used for classification and dimensionality reduction tasks. Below are the details: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Classify wines based on their chemical analysis.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Instances (Samples): 178.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Features: 13 numerical features.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Classes (Targets): 3 (Wine cultivars or types).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1BF08-11B0-0621-9A87-501799111F84}"/>
              </a:ext>
            </a:extLst>
          </p:cNvPr>
          <p:cNvSpPr txBox="1"/>
          <p:nvPr/>
        </p:nvSpPr>
        <p:spPr>
          <a:xfrm>
            <a:off x="2385579" y="4955085"/>
            <a:ext cx="5945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GB" sz="16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sklearn.datasets</a:t>
            </a:r>
            <a:r>
              <a:rPr lang="en-GB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GB" sz="16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load_wine</a:t>
            </a:r>
            <a:endParaRPr lang="en-GB" sz="1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= </a:t>
            </a:r>
            <a:r>
              <a:rPr lang="en-GB" sz="16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load_wine</a:t>
            </a:r>
            <a:r>
              <a:rPr lang="en-GB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algn="just"/>
            <a:r>
              <a:rPr lang="en-GB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GB" sz="16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data.data</a:t>
            </a:r>
            <a:r>
              <a:rPr lang="en-GB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# Features</a:t>
            </a:r>
          </a:p>
          <a:p>
            <a:pPr algn="just"/>
            <a:r>
              <a:rPr lang="en-GB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GB" sz="16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data.target</a:t>
            </a:r>
            <a:r>
              <a:rPr lang="en-GB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# Target labels</a:t>
            </a:r>
          </a:p>
          <a:p>
            <a:pPr algn="just"/>
            <a:r>
              <a:rPr lang="en-GB" sz="16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feature_names</a:t>
            </a:r>
            <a:r>
              <a:rPr lang="en-GB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16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data.feature_names</a:t>
            </a:r>
            <a:endParaRPr lang="en-GB" sz="16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64085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1A301-D5DC-B629-E292-9684A236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0D0CD-9E83-25B2-BE93-87E814D4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210" y="1236508"/>
            <a:ext cx="6610350" cy="5276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4C9408-CD9B-E606-4886-FEED4662221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PCA on Wine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98376-AAE6-F32D-B464-1D819FFA7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AD8949-345B-6EA3-43E0-3D3591261D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D09A3A-7863-2D55-FE45-2EEE84A575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35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D77EE-F217-C77F-5680-A8B496E37016}"/>
              </a:ext>
            </a:extLst>
          </p:cNvPr>
          <p:cNvSpPr txBox="1"/>
          <p:nvPr/>
        </p:nvSpPr>
        <p:spPr>
          <a:xfrm>
            <a:off x="510597" y="1203314"/>
            <a:ext cx="594562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= </a:t>
            </a:r>
            <a:r>
              <a:rPr lang="en-GB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load_wine</a:t>
            </a:r>
            <a:r>
              <a:rPr lang="en-GB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algn="just"/>
            <a:r>
              <a:rPr lang="en-GB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GB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data.data</a:t>
            </a:r>
            <a:r>
              <a:rPr lang="en-GB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# Features</a:t>
            </a:r>
          </a:p>
          <a:p>
            <a:pPr algn="just"/>
            <a:r>
              <a:rPr lang="en-GB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GB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data.target</a:t>
            </a:r>
            <a:r>
              <a:rPr lang="en-GB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# Target labels</a:t>
            </a:r>
          </a:p>
          <a:p>
            <a:pPr algn="just"/>
            <a:r>
              <a:rPr lang="en-GB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feature_names</a:t>
            </a:r>
            <a:r>
              <a:rPr lang="en-GB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data.feature_names</a:t>
            </a:r>
            <a:endParaRPr lang="en-US" sz="12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scaler =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X_scaled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scaler.fit_transform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pPr algn="just"/>
            <a:endParaRPr lang="en-US" sz="12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Apply PCA to reduce dimensions to 2 components</a:t>
            </a:r>
          </a:p>
          <a:p>
            <a:pPr algn="just"/>
            <a:r>
              <a:rPr lang="en-US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US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PCA</a:t>
            </a:r>
            <a:r>
              <a:rPr lang="en-US" b="1" noProof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noProof="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n_components</a:t>
            </a:r>
            <a:r>
              <a:rPr lang="en-US" b="1" noProof="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=2)</a:t>
            </a:r>
          </a:p>
          <a:p>
            <a:pPr algn="just"/>
            <a:r>
              <a:rPr lang="en-US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X_pca</a:t>
            </a:r>
            <a:r>
              <a:rPr lang="en-US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pca.fit_transform</a:t>
            </a:r>
            <a:r>
              <a:rPr lang="en-US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X_scaled</a:t>
            </a:r>
            <a:r>
              <a:rPr lang="en-US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sz="12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Create a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PCA results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pca_df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pd.DataFrame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(data=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X_pca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columns=['Principal Component 1', 'Principal Component 2'])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pca_df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['Target'] = y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Visualize the PCA results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plt.figure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figsize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=(8, 6))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target in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np.unique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(y):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subset =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pca_df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pca_df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['Target'] == target]</a:t>
            </a:r>
          </a:p>
          <a:p>
            <a:pPr algn="just"/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plt.scatter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(subset['Principal Component 1'], subset['Principal Component 2'], label=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data.target_names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[target])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('PCA on Wine Dataset (2 Components)',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=16)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('Principal Component 1',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=14)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('Principal Component 2', </a:t>
            </a:r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=14)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plt.grid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algn="just"/>
            <a:r>
              <a:rPr lang="en-US" sz="12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5DB4A-0BF8-DE26-C9C4-46DAD686B7B7}"/>
              </a:ext>
            </a:extLst>
          </p:cNvPr>
          <p:cNvSpPr txBox="1"/>
          <p:nvPr/>
        </p:nvSpPr>
        <p:spPr>
          <a:xfrm>
            <a:off x="3270004" y="6124565"/>
            <a:ext cx="2825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US" sz="2000" b="1" u="sng" noProof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05734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D132-23CD-33F4-B9AA-14C852AE0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AFD48B-CA5E-B138-59A2-8DA0B5DF3136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98300-E91A-B761-8083-6F74B5FAF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238170-9A7D-A3AA-671B-EF63B14527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B83EEE-B795-514F-52F0-5ACB5C9132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36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316511-A2DE-58C2-0CB5-DB97D5F9D124}"/>
              </a:ext>
            </a:extLst>
          </p:cNvPr>
          <p:cNvSpPr txBox="1"/>
          <p:nvPr/>
        </p:nvSpPr>
        <p:spPr>
          <a:xfrm>
            <a:off x="510596" y="1203314"/>
            <a:ext cx="11404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Dimensionality Reduction: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number of features in datasets.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Preprocessing high-dimensional data like images or text for machine learning models.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PCA Helps: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Projects data onto fewer dimensions while preserving maximum variance.</a:t>
            </a:r>
          </a:p>
          <a:p>
            <a:pPr lvl="1"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MNIST Dataset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06061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4D656-2F6B-085E-E3CE-98FA7408C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ECEAF-475B-E5D8-AAF0-564C1AC4BC34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771E0-A91B-4C87-F5E5-571FE9BC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C99115-26ED-9558-997E-8A0824F83D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2EE81B-35E4-AE20-8C42-40054078A6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37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11058-6957-ABAB-2C83-DD9D028CABC6}"/>
              </a:ext>
            </a:extLst>
          </p:cNvPr>
          <p:cNvSpPr txBox="1"/>
          <p:nvPr/>
        </p:nvSpPr>
        <p:spPr>
          <a:xfrm>
            <a:off x="510597" y="1203314"/>
            <a:ext cx="50784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Exploratory Data Analysis (EDA):</a:t>
            </a: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Visualize high-dimensional data in 2D or 3D.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Clustering customer segments for marketing analysis.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PCA Helps: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dimensions for easier visualization and interpretation.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Iris 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D32ADB-FA61-A01E-E206-5924D5DD7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dimensions for easier visualization and interpretation.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graph with colored dots and lines&#10;&#10;AI-generated content may be incorrect.">
            <a:extLst>
              <a:ext uri="{FF2B5EF4-FFF2-40B4-BE49-F238E27FC236}">
                <a16:creationId xmlns:a16="http://schemas.microsoft.com/office/drawing/2014/main" id="{F69FFD15-6D3E-B2AD-8880-2E9AA761B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"/>
          <a:stretch/>
        </p:blipFill>
        <p:spPr>
          <a:xfrm>
            <a:off x="5678266" y="1404805"/>
            <a:ext cx="6422294" cy="51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12258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A7E4C-F78B-9BFB-CC30-96EB4600C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2C1A14-4962-B8F2-C219-06584B04E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86" y="1735480"/>
            <a:ext cx="6286500" cy="4191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E98CA-BBC9-F2EF-2899-B431A1FC3BB8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D2CCC-F332-27B7-02E3-45B39BBB0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51DEF9-1AD1-C95E-D7A8-3FA962FC4D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6A8A89-7925-6F76-4771-AF00C2ACE5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38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2546B-D3F2-F73A-6711-A99225CCA387}"/>
              </a:ext>
            </a:extLst>
          </p:cNvPr>
          <p:cNvSpPr txBox="1"/>
          <p:nvPr/>
        </p:nvSpPr>
        <p:spPr>
          <a:xfrm>
            <a:off x="510597" y="1203313"/>
            <a:ext cx="558540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Face Recognition: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 dimensions in image datasets.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Eigenfaces for identifying individuals in images.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PCA Helps: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Extracts principal components (features) for efficient comparison.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Labelled Faces in the Wild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FB6B9A-2779-B61E-2AD9-2FB271D63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dimensions for easier visualization and interpretation.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94470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EB107-5B06-B3B7-113E-8BD0D09FF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97A4B-CBB8-355F-30E3-656A75C8AB4F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FB9E4-3FB4-74BB-79B0-4166C35FC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CB31D5-595C-89F2-AA16-C2F9427D96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C785A4-CA22-94FD-BEDF-223047238E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39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997302-AB08-098C-E10B-61EF5D7778F1}"/>
              </a:ext>
            </a:extLst>
          </p:cNvPr>
          <p:cNvSpPr txBox="1"/>
          <p:nvPr/>
        </p:nvSpPr>
        <p:spPr>
          <a:xfrm>
            <a:off x="510596" y="1203314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Financial Analysis: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 stock price movements.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Identifying the main factors influencing market trends.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PCA Helps: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Reduces noise and identifies significant variables in financial data.</a:t>
            </a:r>
          </a:p>
          <a:p>
            <a:pPr lvl="1"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Yahoo Finance Data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764C50-3748-80A8-6D1D-F575C2569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dimensions for easier visualization and interpretation.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10095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CFB91-7C30-9D37-75D6-952D7625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91C69-8B21-BB56-985D-85776F84AFC9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SVD?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84F2E-1273-2D75-3A17-8854E7818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DA33CE-D478-469A-DCF0-DFA9A1CF16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E0ABE2-65ED-37A2-3909-0E00C96B94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5B824-9955-691F-17CE-487D121AF195}"/>
              </a:ext>
            </a:extLst>
          </p:cNvPr>
          <p:cNvSpPr txBox="1"/>
          <p:nvPr/>
        </p:nvSpPr>
        <p:spPr>
          <a:xfrm>
            <a:off x="510596" y="1203314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words, it is the method to decompose a matrix into three matrices.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SVD of an m*n </a:t>
            </a:r>
            <a:r>
              <a:rPr lang="en-US" sz="2800" b="1" noProof="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A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real values is a factorization of A as U∑V^T, where </a:t>
            </a:r>
            <a:r>
              <a:rPr lang="en-US" sz="2800" b="1" noProof="0" dirty="0">
                <a:solidFill>
                  <a:srgbClr val="FF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is an m*m orthogonal matrix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noProof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an n*n orthogonal matrix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is a diagonal matrix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nonnegative real entries on the diagonal.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4B669-46D7-64FE-87B0-A189CFDC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48" y="1814963"/>
            <a:ext cx="4356590" cy="22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0579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9F18B-8C19-19DA-6EE2-1F8DFBC7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589317-B126-C747-64AE-8C89F3EED039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6762B-CBFB-840D-8369-81B9B3D3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092907-7702-8F06-6EB8-CA1944A9CA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49DE58-3C29-8EE0-692D-0CAA18A627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40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05A85-A5D8-067C-D81B-3BF5C7357196}"/>
              </a:ext>
            </a:extLst>
          </p:cNvPr>
          <p:cNvSpPr txBox="1"/>
          <p:nvPr/>
        </p:nvSpPr>
        <p:spPr>
          <a:xfrm>
            <a:off x="510596" y="1203313"/>
            <a:ext cx="8365549" cy="493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Bioinformatics: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 protein structures or genetic variations.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Classifying diseases based on gene expressions.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PCA Helps: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Finds key genetic markers by reducing redundant features.</a:t>
            </a:r>
          </a:p>
          <a:p>
            <a:pPr lvl="1"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TCGA Data Portal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3B7567-055A-A3EF-8144-832F88D15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dimensions for easier visualization and interpretation.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2C6726-9FA7-508D-9426-41025DB31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985" y="1126067"/>
            <a:ext cx="2575889" cy="55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04144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6E0C-953C-279D-5F00-4390F4FF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FF0A45-AB81-C799-8869-32A427BEF477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3B811-12DC-D434-8F2B-3BCE9BF9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ECAD81-F653-FF05-3F02-7195854017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93C4E4-2491-3C9D-6F2F-907669B378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41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784CF-9C9F-DD6A-6607-DF19A9B04EA6}"/>
              </a:ext>
            </a:extLst>
          </p:cNvPr>
          <p:cNvSpPr txBox="1"/>
          <p:nvPr/>
        </p:nvSpPr>
        <p:spPr>
          <a:xfrm>
            <a:off x="510596" y="1203314"/>
            <a:ext cx="72479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Climate Science: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 global temperature trends.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Identifying patterns in weather or climate datasets.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PCA Helps:</a:t>
            </a:r>
          </a:p>
          <a:p>
            <a:pPr lvl="1"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Highlights dominant factors affecting climate variability.</a:t>
            </a:r>
          </a:p>
          <a:p>
            <a:pPr lvl="1"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NOAA Climate Data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539387-FD58-B992-09A1-98704D58B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dimensions for easier visualization and interpretation.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D8B0D-7DA0-7391-DEE2-E140B5C70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8" r="19873"/>
          <a:stretch/>
        </p:blipFill>
        <p:spPr>
          <a:xfrm>
            <a:off x="7864207" y="1874651"/>
            <a:ext cx="4147128" cy="39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0255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D05A7-0D5C-E289-D1B7-82A9E9E4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CAE301-A640-6492-3EAE-E5B1FC61A01F}"/>
              </a:ext>
            </a:extLst>
          </p:cNvPr>
          <p:cNvSpPr txBox="1"/>
          <p:nvPr/>
        </p:nvSpPr>
        <p:spPr>
          <a:xfrm>
            <a:off x="504824" y="3105834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SVD and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B43E7-7D47-BB28-F5F8-923F2ACF5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6DF939-7F83-4C0B-886C-0353B35D2D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003351-9485-52C9-1AD2-06D04AA7A2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42</a:t>
            </a:fld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2205080905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BE8D8-0FD8-4F07-32FB-0F3663C8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D89D42-2B2B-8E1E-EC4D-00EC4483294D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SVD and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408A6-F30D-A859-0ED8-4883E9C8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0D4993-8C7B-5324-87B0-E411D1F776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23D46F-6068-4BA6-BF03-8BC98DA1E5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43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BA4A5-FD14-58B3-B634-537788C685EB}"/>
              </a:ext>
            </a:extLst>
          </p:cNvPr>
          <p:cNvSpPr txBox="1"/>
          <p:nvPr/>
        </p:nvSpPr>
        <p:spPr>
          <a:xfrm>
            <a:off x="510596" y="1203314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and PCA are closely related in linear algebra and machine learning, but they have distinct roles and differences:</a:t>
            </a:r>
          </a:p>
          <a:p>
            <a:pPr marL="514350" indent="-514350" algn="just">
              <a:buAutoNum type="arabicPeriod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of the Techniques</a:t>
            </a: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general matrix factorization method that decomposes any rectangular matrix 𝐴 into three matrices: 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dimensionality reduction technique that transforms the data into a new coordinate system where the axes (principal components) correspond to directions of maximum variance. 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applies SVD on the co-variance matrix of the data to extract eigenvalues and eigenvectors, focusing on capturing variance.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87B9E9E-C155-B465-8539-DDB8AE4CBE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763021"/>
              </p:ext>
            </p:extLst>
          </p:nvPr>
        </p:nvGraphicFramePr>
        <p:xfrm>
          <a:off x="6930582" y="2855228"/>
          <a:ext cx="2582285" cy="764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203040" progId="Equation.DSMT4">
                  <p:embed/>
                </p:oleObj>
              </mc:Choice>
              <mc:Fallback>
                <p:oleObj name="Equation" r:id="rId3" imgW="685800" imgH="2030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BBDFA41-C39D-DE33-A830-4427B4425B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0582" y="2855228"/>
                        <a:ext cx="2582285" cy="764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166593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306F0-31E7-F712-85AB-43E983C55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DF9E95-A203-F623-0BA8-8DF46C4E46BD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SVD and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B13A6-B6DB-5D9C-EAD5-0EAA72EF0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A10BF9-7A56-A215-1D2D-00078045E1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FFB5A4-7F9C-0C7E-1595-EA791CCF1D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44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52EF4-B4C8-2738-47E1-90CF8B8EFEA7}"/>
              </a:ext>
            </a:extLst>
          </p:cNvPr>
          <p:cNvSpPr txBox="1"/>
          <p:nvPr/>
        </p:nvSpPr>
        <p:spPr>
          <a:xfrm>
            <a:off x="510596" y="1203314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Input Data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Directly applied to the original data matrix 𝐴, regardless of its dimensions. Useful for tasks like matrix completion, dimensionality reduction, and noise filtering. 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a preprocessed co-variance or correlation matrix. Typically used for reducing dimensions in data with significant variance.</a:t>
            </a:r>
          </a:p>
        </p:txBody>
      </p:sp>
    </p:spTree>
    <p:extLst>
      <p:ext uri="{BB962C8B-B14F-4D97-AF65-F5344CB8AC3E}">
        <p14:creationId xmlns:p14="http://schemas.microsoft.com/office/powerpoint/2010/main" val="1349329726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B0D48-4887-54D6-C721-22242252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D7C17-4B17-4D25-8490-8EA5EF3DB8E1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SVD and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B3125-44E0-05F3-1CC6-29A70EDBE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5B632B-3DF4-A9F3-600B-6EE4E2C727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B88E46-A7F8-899B-9C82-90815B4526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45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DAF3E-86D2-064C-2C5D-5E9793C6980E}"/>
              </a:ext>
            </a:extLst>
          </p:cNvPr>
          <p:cNvSpPr txBox="1"/>
          <p:nvPr/>
        </p:nvSpPr>
        <p:spPr>
          <a:xfrm>
            <a:off x="510596" y="1203314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Decomposition Components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Decomposes a matrix into singular vectors and singular values. Singular values (Σ) represent the importance of each component.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Finds eigenvalues and eigenvectors from the covariance matrix. Eigenvectors represent principal components, and eigenvalues indicate the variance explained by each component.</a:t>
            </a:r>
          </a:p>
        </p:txBody>
      </p:sp>
    </p:spTree>
    <p:extLst>
      <p:ext uri="{BB962C8B-B14F-4D97-AF65-F5344CB8AC3E}">
        <p14:creationId xmlns:p14="http://schemas.microsoft.com/office/powerpoint/2010/main" val="332875993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208C1-D375-D8B4-885A-5A6BDD1C4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D3A14-3DEE-50D5-F020-F5DE06D49039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SVD and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3E3E7-206F-7171-ED85-413815247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33CCED-28C6-5DDC-EEA9-76BFC81692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F32321-C640-6EF1-72A7-AEA3F70C0B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46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97592-B225-309B-9805-108F1558190F}"/>
              </a:ext>
            </a:extLst>
          </p:cNvPr>
          <p:cNvSpPr txBox="1"/>
          <p:nvPr/>
        </p:nvSpPr>
        <p:spPr>
          <a:xfrm>
            <a:off x="510596" y="1203314"/>
            <a:ext cx="114043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Variance and Scaling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Does not directly focus on variance. Applied to non-statistical matrices (e.g., term-document matrices in NLP, image matrices).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Explicitly captures variance in the given data. Requires the data to be standardized or scaled to ensure components are comparable.</a:t>
            </a:r>
          </a:p>
        </p:txBody>
      </p:sp>
    </p:spTree>
    <p:extLst>
      <p:ext uri="{BB962C8B-B14F-4D97-AF65-F5344CB8AC3E}">
        <p14:creationId xmlns:p14="http://schemas.microsoft.com/office/powerpoint/2010/main" val="480051284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B76D7-600E-E638-F963-F77CA88A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FAFC0-5DD9-1CC6-4BFA-E9DAAD0E21C6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SVD and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8EFDA-4F8F-292C-A256-997A88B74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4D1E057-E81F-5E93-7A3E-A31E59C2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7DD897-C31A-6C3D-EBC3-CC1E38EC6A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47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B75BC-77FD-106D-056F-E33B0CDB20BC}"/>
              </a:ext>
            </a:extLst>
          </p:cNvPr>
          <p:cNvSpPr txBox="1"/>
          <p:nvPr/>
        </p:nvSpPr>
        <p:spPr>
          <a:xfrm>
            <a:off x="510596" y="1203314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Application Focus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General-purpose matrix decomposition. Used in image compression, recommender systems, and latent semantic analysis in text.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Focused on dimensionality reduction and exploratory data analysis. Commonly used in feature reduction and visualization of high-dimensional datasets.</a:t>
            </a:r>
          </a:p>
        </p:txBody>
      </p:sp>
    </p:spTree>
    <p:extLst>
      <p:ext uri="{BB962C8B-B14F-4D97-AF65-F5344CB8AC3E}">
        <p14:creationId xmlns:p14="http://schemas.microsoft.com/office/powerpoint/2010/main" val="3066612245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52C7F-DBE7-1A9A-7AEE-96F28B7A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6CD1C-00ED-FCB2-8F41-92E5A938E588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SVD and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8DC99-E820-5939-353A-F1659EB86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E63448-0425-10C1-CC1D-D168B58732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04AC28-AF80-DF07-7AA6-FA826DC3E4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48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B0EB5-207D-B9E8-912C-63DA03B9DE6C}"/>
              </a:ext>
            </a:extLst>
          </p:cNvPr>
          <p:cNvSpPr txBox="1"/>
          <p:nvPr/>
        </p:nvSpPr>
        <p:spPr>
          <a:xfrm>
            <a:off x="510596" y="1203314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Computational Complexity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Directly computes the decomposition of the full matrix, which can be computationally expensive for large datasets.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working on the covariance matrix (smaller than the data matrix in many cases), it is computationally less expensive than SVD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certain applications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304033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80389-0F01-623A-A724-98B92533D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7970CD-71EC-DBB8-7F87-A0193E7EE37B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SVD and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70344-051A-4940-71E2-07664E441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610B53-8B36-2BAB-1C18-A623D4D38E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32E36D-0F6D-240C-2693-3E6D5A3AF0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49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868DD-D9C2-C85B-A4C1-3C9EF7A45ED2}"/>
              </a:ext>
            </a:extLst>
          </p:cNvPr>
          <p:cNvSpPr txBox="1"/>
          <p:nvPr/>
        </p:nvSpPr>
        <p:spPr>
          <a:xfrm>
            <a:off x="510596" y="1203314"/>
            <a:ext cx="114043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Output Interpretability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Outputs singular values, which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not directly indicate variance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Singular vectors are orthogonal, but their interpretation depends on the application.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noProof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Outputs principal components,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interpreted as new axes of maximum variance.</a:t>
            </a:r>
          </a:p>
        </p:txBody>
      </p:sp>
    </p:spTree>
    <p:extLst>
      <p:ext uri="{BB962C8B-B14F-4D97-AF65-F5344CB8AC3E}">
        <p14:creationId xmlns:p14="http://schemas.microsoft.com/office/powerpoint/2010/main" val="186401066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79E86-C948-A20C-F096-60D6CDC3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A92217-95D7-AA38-1284-01C177E36173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SVD?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4B693-93E6-A6DD-850D-0B0ABB161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BA43D4-C272-552D-EBBD-E8B9B9F79F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8E99CA-5622-19B4-E5DB-64691D45D2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5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DDC75-F4A5-832C-5E6E-ADEDBC46BAA6}"/>
              </a:ext>
            </a:extLst>
          </p:cNvPr>
          <p:cNvSpPr txBox="1"/>
          <p:nvPr/>
        </p:nvSpPr>
        <p:spPr>
          <a:xfrm>
            <a:off x="510596" y="1203314"/>
            <a:ext cx="114043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simple words, it is the method to decompose a matrix into three matrices.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SVD of an m*n </a:t>
            </a:r>
            <a:r>
              <a:rPr lang="en-US" sz="2800" b="1" noProof="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A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real values is a factorization of A as U∑V^T, where </a:t>
            </a:r>
            <a:r>
              <a:rPr lang="en-US" sz="2800" b="1" noProof="0" dirty="0">
                <a:solidFill>
                  <a:srgbClr val="FF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is an m*m orthogonal matrix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noProof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an n*n orthogonal matrix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is a diagonal matrix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nonnegative real entries on the diagonal.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2AC62-CEC7-52EB-08CA-6570A7B73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785" y="1834035"/>
            <a:ext cx="6947933" cy="22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08560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9C9A-08DB-9466-73D6-6F1A61B64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006D1-DF9D-37D8-02F5-1D96B89D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F68997-5C9B-8E2D-1B4F-65808B2306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8003CA-FDBA-772E-5D3C-9EEE1CCA97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50</a:t>
            </a:fld>
            <a:endParaRPr lang="en-US" b="1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A8378-DE01-E87A-C305-CC2D2F32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1" y="1217468"/>
            <a:ext cx="11794837" cy="44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0379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7CC2-7268-81A8-7E92-B9D63527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valuate Your Plan – Youth Advocates for Community Health">
            <a:extLst>
              <a:ext uri="{FF2B5EF4-FFF2-40B4-BE49-F238E27FC236}">
                <a16:creationId xmlns:a16="http://schemas.microsoft.com/office/drawing/2014/main" id="{2BFAE7E3-3AA5-42D7-9088-9D27BE8BE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76" y="4079169"/>
            <a:ext cx="2760431" cy="275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6527C-D7C2-658A-DAB7-9B657BD42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50D65-F840-0056-1DC9-A045CDD9873E}"/>
              </a:ext>
            </a:extLst>
          </p:cNvPr>
          <p:cNvSpPr txBox="1"/>
          <p:nvPr/>
        </p:nvSpPr>
        <p:spPr>
          <a:xfrm>
            <a:off x="409575" y="301903"/>
            <a:ext cx="11372850" cy="98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No.1 Productivity Expert: 10,000 Hours Is A Lie! This Morning Habit Is Ruining Your Day!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9B1BC5-D4EF-B1B5-3753-B02284C0E3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4E89E-2822-736F-88E3-3627B8817D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51</a:t>
            </a:fld>
            <a:endParaRPr lang="en-US" b="1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9FBD5-8AE7-0F69-B4B2-6CB11DF95E21}"/>
              </a:ext>
            </a:extLst>
          </p:cNvPr>
          <p:cNvSpPr txBox="1"/>
          <p:nvPr/>
        </p:nvSpPr>
        <p:spPr>
          <a:xfrm>
            <a:off x="409575" y="5590322"/>
            <a:ext cx="1137285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spcAft>
                <a:spcPts val="800"/>
              </a:spcAft>
            </a:pPr>
            <a:r>
              <a:rPr lang="en-US" sz="2000" noProof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URL: </a:t>
            </a:r>
            <a:r>
              <a:rPr lang="en-US" sz="2000" noProof="0" dirty="0">
                <a:hlinkClick r:id="rId4"/>
              </a:rPr>
              <a:t>The No.1 Productivity Expert: 10,000 Hours Is A Lie! This Morning Habit Is Ruining Your Day! </a:t>
            </a:r>
            <a:r>
              <a:rPr lang="en-US" sz="2000" noProof="0" dirty="0"/>
              <a:t> </a:t>
            </a:r>
          </a:p>
          <a:p>
            <a:pPr marR="0" algn="just">
              <a:spcAft>
                <a:spcPts val="800"/>
              </a:spcAft>
            </a:pPr>
            <a:r>
              <a:rPr lang="en-US" sz="2000" b="1" noProof="0" dirty="0"/>
              <a:t>Duration: 02:06:24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00CEA-7536-5D43-F71D-CADCC1235C06}"/>
              </a:ext>
            </a:extLst>
          </p:cNvPr>
          <p:cNvSpPr txBox="1"/>
          <p:nvPr/>
        </p:nvSpPr>
        <p:spPr>
          <a:xfrm>
            <a:off x="0" y="-1724"/>
            <a:ext cx="2813368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1600" b="1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</a:t>
            </a:r>
            <a:r>
              <a:rPr lang="en-US" sz="1600" b="1" noProof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included in the Syllabus </a:t>
            </a:r>
            <a:endParaRPr lang="en-US" sz="1600" noProof="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D3A2C8-4997-4C3D-FA94-BD2DAA35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410076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10AB9D-699E-120A-53D9-BDF968C21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80" y="1230318"/>
            <a:ext cx="4951615" cy="2788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3D30BF-2954-D07A-E0D8-8CE399940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707" y="1868462"/>
            <a:ext cx="5132693" cy="37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7664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9C28F-5C08-12DA-EEE3-AE990E2C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asic Math Formulas | Algebra, Trigonometry, Geometry, Shapes Formulas">
            <a:extLst>
              <a:ext uri="{FF2B5EF4-FFF2-40B4-BE49-F238E27FC236}">
                <a16:creationId xmlns:a16="http://schemas.microsoft.com/office/drawing/2014/main" id="{BAF80263-A692-CC2E-E815-5676E1CD5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t="8275" r="1478" b="5896"/>
          <a:stretch/>
        </p:blipFill>
        <p:spPr bwMode="auto">
          <a:xfrm>
            <a:off x="5834164" y="3764924"/>
            <a:ext cx="5676582" cy="238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99B5D-267E-6F85-C2A7-63BCF0E22FAE}"/>
              </a:ext>
            </a:extLst>
          </p:cNvPr>
          <p:cNvSpPr txBox="1"/>
          <p:nvPr/>
        </p:nvSpPr>
        <p:spPr>
          <a:xfrm>
            <a:off x="390523" y="322106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Algebra?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220EF-CCBB-DD01-3AF3-6E798CA7E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EA3CB3-0570-EE24-209C-F8E267678A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869534-4D40-D5F1-F836-0554A7F57D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6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B0795B-FC84-5D1E-C36A-0069FEA6A13C}"/>
              </a:ext>
            </a:extLst>
          </p:cNvPr>
          <p:cNvSpPr txBox="1"/>
          <p:nvPr/>
        </p:nvSpPr>
        <p:spPr>
          <a:xfrm>
            <a:off x="510596" y="1203314"/>
            <a:ext cx="11404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don’t know the algebra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80907-B1A6-61C7-B8DE-8079F3E80783}"/>
              </a:ext>
            </a:extLst>
          </p:cNvPr>
          <p:cNvSpPr txBox="1"/>
          <p:nvPr/>
        </p:nvSpPr>
        <p:spPr>
          <a:xfrm>
            <a:off x="0" y="-1724"/>
            <a:ext cx="2813368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1600" b="1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</a:t>
            </a:r>
            <a:r>
              <a:rPr lang="en-US" sz="1600" b="1" noProof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included in the Syllabus </a:t>
            </a:r>
            <a:endParaRPr lang="en-US" sz="1600" noProof="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2D5D39-0C73-3911-6045-4D865828ABC8}"/>
              </a:ext>
            </a:extLst>
          </p:cNvPr>
          <p:cNvGrpSpPr/>
          <p:nvPr/>
        </p:nvGrpSpPr>
        <p:grpSpPr>
          <a:xfrm>
            <a:off x="1008157" y="1945247"/>
            <a:ext cx="4099552" cy="3433237"/>
            <a:chOff x="701040" y="2053032"/>
            <a:chExt cx="3305175" cy="25050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08E801-01B9-A759-D470-E67981FDD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40" y="2053032"/>
              <a:ext cx="3305175" cy="25050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9F626A-910B-D1E8-678B-1F34D6B8950C}"/>
                </a:ext>
              </a:extLst>
            </p:cNvPr>
            <p:cNvSpPr txBox="1"/>
            <p:nvPr/>
          </p:nvSpPr>
          <p:spPr>
            <a:xfrm>
              <a:off x="981651" y="3694336"/>
              <a:ext cx="2232604" cy="291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Pythagorean Theorem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4451D60-4740-7837-A3FF-E76D3E090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967" y="1180716"/>
            <a:ext cx="3108469" cy="23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63591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C2B91-262D-7F95-68BC-BDE0CE669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D94E9F-04FE-B8D4-566A-0A55681C8D3D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orthogonal matrix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C7356-9EF0-7235-212D-0CC969BF6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F1D725-757D-339A-E202-37AA2BE3C4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5B748F-BD61-56CB-415E-F071451C93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7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007A1-F510-29C3-5968-770F10CFB7A6}"/>
              </a:ext>
            </a:extLst>
          </p:cNvPr>
          <p:cNvSpPr txBox="1"/>
          <p:nvPr/>
        </p:nvSpPr>
        <p:spPr>
          <a:xfrm>
            <a:off x="510596" y="1203314"/>
            <a:ext cx="11404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orthogonal matrix is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square matrix where the </a:t>
            </a:r>
            <a:r>
              <a:rPr lang="en-US" sz="2800" b="1" noProof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 of the Square Matrix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the inverse of Square Matrix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0EC11-948D-D3CC-34C4-B5EEE85B47B6}"/>
              </a:ext>
            </a:extLst>
          </p:cNvPr>
          <p:cNvSpPr txBox="1"/>
          <p:nvPr/>
        </p:nvSpPr>
        <p:spPr>
          <a:xfrm>
            <a:off x="510596" y="3603478"/>
            <a:ext cx="3909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noProof="0" dirty="0">
                <a:solidFill>
                  <a:srgbClr val="E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also mean</a:t>
            </a:r>
          </a:p>
        </p:txBody>
      </p:sp>
      <p:pic>
        <p:nvPicPr>
          <p:cNvPr id="6" name="Picture 2" descr="Linear Algebra: Matrix Operations and their Properties, with Python | by  Chao De-Yu | Towards Data Science">
            <a:extLst>
              <a:ext uri="{FF2B5EF4-FFF2-40B4-BE49-F238E27FC236}">
                <a16:creationId xmlns:a16="http://schemas.microsoft.com/office/drawing/2014/main" id="{B04290D2-A6EE-9C0C-3AB1-16B41DA00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8" r="70757" b="49979"/>
          <a:stretch/>
        </p:blipFill>
        <p:spPr bwMode="auto">
          <a:xfrm>
            <a:off x="3562689" y="2404435"/>
            <a:ext cx="4500658" cy="112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BA872AB-BD15-F23F-6255-C614249AC5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474285"/>
              </p:ext>
            </p:extLst>
          </p:nvPr>
        </p:nvGraphicFramePr>
        <p:xfrm>
          <a:off x="3383702" y="4177081"/>
          <a:ext cx="4388700" cy="857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120" imgH="203040" progId="Equation.DSMT4">
                  <p:embed/>
                </p:oleObj>
              </mc:Choice>
              <mc:Fallback>
                <p:oleObj name="Equation" r:id="rId4" imgW="1041120" imgH="20304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88381A93-A52E-989A-9F57-966D9DA15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3702" y="4177081"/>
                        <a:ext cx="4388700" cy="857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93363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CC718-BE28-944F-6D8A-0EFE21F4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B009DD-58B7-DA11-CBA2-E60BFD4D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693" y="4039610"/>
            <a:ext cx="5029161" cy="2543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3F574-D340-A552-AF55-CB6EE4CD1791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Transpose of a matrix?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70502-82F0-665C-1277-4B989E674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19F6F7-1858-A9EF-7FD0-A7BB737CCB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E15B60-373D-A842-1351-FEFE72AA73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8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20291-02FF-542B-597B-EA6C0CD5A834}"/>
              </a:ext>
            </a:extLst>
          </p:cNvPr>
          <p:cNvSpPr txBox="1"/>
          <p:nvPr/>
        </p:nvSpPr>
        <p:spPr>
          <a:xfrm>
            <a:off x="510596" y="1203314"/>
            <a:ext cx="11404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Transpose of a matrix is obtained by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rows to columns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to rows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Transpose of a Matrix (Definition, Properties &amp; Examples)">
            <a:extLst>
              <a:ext uri="{FF2B5EF4-FFF2-40B4-BE49-F238E27FC236}">
                <a16:creationId xmlns:a16="http://schemas.microsoft.com/office/drawing/2014/main" id="{39733DF1-821B-53E4-CA60-296CDB2D1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3" t="21178" r="8625"/>
          <a:stretch/>
        </p:blipFill>
        <p:spPr bwMode="auto">
          <a:xfrm>
            <a:off x="908473" y="2419205"/>
            <a:ext cx="5855854" cy="201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19681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4DFB3-9D8E-D25D-70A1-06B62A0A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90652-ED9B-6873-242C-186308B31A82}"/>
              </a:ext>
            </a:extLst>
          </p:cNvPr>
          <p:cNvSpPr txBox="1"/>
          <p:nvPr/>
        </p:nvSpPr>
        <p:spPr>
          <a:xfrm>
            <a:off x="390523" y="344642"/>
            <a:ext cx="111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Identity matrix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1CD99-44F5-BD7D-62CC-9F918E162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933" y="0"/>
            <a:ext cx="1126067" cy="1126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5F4FB2-F35C-EB1C-75B0-5AFEA1F834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91440" y="6400800"/>
            <a:ext cx="6672887" cy="365125"/>
          </a:xfrm>
        </p:spPr>
        <p:txBody>
          <a:bodyPr/>
          <a:lstStyle/>
          <a:p>
            <a:r>
              <a:rPr lang="en-US" b="1" noProof="0" dirty="0"/>
              <a:t>CS-429   Introduction to Data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2F7DDB-B851-8D71-FDE7-E6B8201F00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1247120" y="6400800"/>
            <a:ext cx="764215" cy="365125"/>
          </a:xfrm>
        </p:spPr>
        <p:txBody>
          <a:bodyPr/>
          <a:lstStyle/>
          <a:p>
            <a:fld id="{C43898F3-53D0-4600-AC2E-55B5DBF6C672}" type="slidenum">
              <a:rPr lang="en-US" b="1" noProof="0" smtClean="0"/>
              <a:t>9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D2A84-9899-FFBD-B62E-9B4223BA2738}"/>
              </a:ext>
            </a:extLst>
          </p:cNvPr>
          <p:cNvSpPr txBox="1"/>
          <p:nvPr/>
        </p:nvSpPr>
        <p:spPr>
          <a:xfrm>
            <a:off x="510596" y="1203314"/>
            <a:ext cx="81069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identity matrix is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square matrix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All the </a:t>
            </a:r>
            <a:r>
              <a:rPr lang="en-US" sz="2800" b="1" noProof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diagonal elements are 1</a:t>
            </a: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All </a:t>
            </a:r>
            <a:r>
              <a:rPr lang="en-US" sz="2800" b="1" noProof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off-diagonal elements are 0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any square matrix is multiplied by the identity matrix, the original matrix remains unchanged.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Identity Matrix: Definition, Properties, and Applications | StudyPug">
            <a:extLst>
              <a:ext uri="{FF2B5EF4-FFF2-40B4-BE49-F238E27FC236}">
                <a16:creationId xmlns:a16="http://schemas.microsoft.com/office/drawing/2014/main" id="{A96D230C-AE7D-51AD-0C69-43B94F60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37" y="1443326"/>
            <a:ext cx="3308898" cy="51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identity matrix and its properties - MathBootCamps">
            <a:extLst>
              <a:ext uri="{FF2B5EF4-FFF2-40B4-BE49-F238E27FC236}">
                <a16:creationId xmlns:a16="http://schemas.microsoft.com/office/drawing/2014/main" id="{5F1CAFD2-E122-4B1E-C529-01CC1CF9C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75"/>
          <a:stretch/>
        </p:blipFill>
        <p:spPr bwMode="auto">
          <a:xfrm>
            <a:off x="1577230" y="5256142"/>
            <a:ext cx="2698876" cy="89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he identity matrix and its properties - MathBootCamps">
            <a:extLst>
              <a:ext uri="{FF2B5EF4-FFF2-40B4-BE49-F238E27FC236}">
                <a16:creationId xmlns:a16="http://schemas.microsoft.com/office/drawing/2014/main" id="{775024B0-87D0-BF31-8DD7-995B197F1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1" b="56694"/>
          <a:stretch/>
        </p:blipFill>
        <p:spPr bwMode="auto">
          <a:xfrm>
            <a:off x="1577230" y="4078493"/>
            <a:ext cx="2698876" cy="86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10697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4525</TotalTime>
  <Words>3289</Words>
  <Application>Microsoft Office PowerPoint</Application>
  <PresentationFormat>Widescreen</PresentationFormat>
  <Paragraphs>545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Aptos</vt:lpstr>
      <vt:lpstr>Arial</vt:lpstr>
      <vt:lpstr>Cambria Math</vt:lpstr>
      <vt:lpstr>Times New Roman</vt:lpstr>
      <vt:lpstr>Tw Cen MT</vt:lpstr>
      <vt:lpstr>Droplet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Mubashir Iqbal</cp:lastModifiedBy>
  <cp:revision>1484</cp:revision>
  <dcterms:created xsi:type="dcterms:W3CDTF">2022-09-29T14:23:11Z</dcterms:created>
  <dcterms:modified xsi:type="dcterms:W3CDTF">2025-01-13T06:47:38Z</dcterms:modified>
</cp:coreProperties>
</file>